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lerta Stencil" charset="1" panose="00000000000000000000"/>
      <p:regular r:id="rId16"/>
    </p:embeddedFont>
    <p:embeddedFont>
      <p:font typeface="Proxima Nova Bold" charset="1" panose="02000506030000020004"/>
      <p:regular r:id="rId17"/>
    </p:embeddedFont>
    <p:embeddedFont>
      <p:font typeface="Proxima Nova" charset="1" panose="02000506030000020004"/>
      <p:regular r:id="rId18"/>
    </p:embeddedFont>
    <p:embeddedFont>
      <p:font typeface="Proxima Nova Bold Italics" charset="1" panose="0200050603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3847" y="-1736945"/>
            <a:ext cx="19495695" cy="10066868"/>
          </a:xfrm>
          <a:custGeom>
            <a:avLst/>
            <a:gdLst/>
            <a:ahLst/>
            <a:cxnLst/>
            <a:rect r="r" b="b" t="t" l="l"/>
            <a:pathLst>
              <a:path h="10066868" w="19495695">
                <a:moveTo>
                  <a:pt x="0" y="0"/>
                </a:moveTo>
                <a:lnTo>
                  <a:pt x="19495694" y="0"/>
                </a:lnTo>
                <a:lnTo>
                  <a:pt x="19495694" y="10066868"/>
                </a:lnTo>
                <a:lnTo>
                  <a:pt x="0" y="1006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0537" y="4242647"/>
            <a:ext cx="8943704" cy="203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Proposal &amp; Results -Team 7.2</a:t>
            </a:r>
          </a:p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Hackathon Innovation Challenge</a:t>
            </a:r>
          </a:p>
          <a:p>
            <a:pPr algn="l">
              <a:lnSpc>
                <a:spcPts val="5432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79746" y="4706420"/>
            <a:ext cx="9705356" cy="5580580"/>
          </a:xfrm>
          <a:custGeom>
            <a:avLst/>
            <a:gdLst/>
            <a:ahLst/>
            <a:cxnLst/>
            <a:rect r="r" b="b" t="t" l="l"/>
            <a:pathLst>
              <a:path h="5580580" w="9705356">
                <a:moveTo>
                  <a:pt x="0" y="0"/>
                </a:moveTo>
                <a:lnTo>
                  <a:pt x="9705356" y="0"/>
                </a:lnTo>
                <a:lnTo>
                  <a:pt x="9705356" y="5580580"/>
                </a:lnTo>
                <a:lnTo>
                  <a:pt x="0" y="558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2367" y="615255"/>
            <a:ext cx="12270705" cy="268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5"/>
              </a:lnSpc>
            </a:pPr>
            <a:r>
              <a:rPr lang="en-US" sz="7689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AUTORESOLVE MULTI MODAL SERVICE DESK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3072" y="981075"/>
            <a:ext cx="4099565" cy="249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3"/>
              </a:lnSpc>
            </a:pPr>
            <a:r>
              <a:rPr lang="en-US" sz="2852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Reewos Talla</a:t>
            </a:r>
          </a:p>
          <a:p>
            <a:pPr algn="r">
              <a:lnSpc>
                <a:spcPts val="3993"/>
              </a:lnSpc>
            </a:pPr>
            <a:r>
              <a:rPr lang="en-US" sz="2852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Evelyn Quebedo</a:t>
            </a:r>
          </a:p>
          <a:p>
            <a:pPr algn="r">
              <a:lnSpc>
                <a:spcPts val="3993"/>
              </a:lnSpc>
            </a:pPr>
            <a:r>
              <a:rPr lang="en-US" sz="2852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M. Cristina Montoya</a:t>
            </a:r>
          </a:p>
          <a:p>
            <a:pPr algn="r">
              <a:lnSpc>
                <a:spcPts val="3993"/>
              </a:lnSpc>
            </a:pPr>
            <a:r>
              <a:rPr lang="en-US" sz="2852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Stalin Maza </a:t>
            </a:r>
          </a:p>
          <a:p>
            <a:pPr algn="r">
              <a:lnSpc>
                <a:spcPts val="3993"/>
              </a:lnSpc>
            </a:pPr>
            <a:r>
              <a:rPr lang="en-US" sz="2852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303505">
            <a:off x="-4858502" y="3406029"/>
            <a:ext cx="7406109" cy="5350914"/>
          </a:xfrm>
          <a:custGeom>
            <a:avLst/>
            <a:gdLst/>
            <a:ahLst/>
            <a:cxnLst/>
            <a:rect r="r" b="b" t="t" l="l"/>
            <a:pathLst>
              <a:path h="5350914" w="7406109">
                <a:moveTo>
                  <a:pt x="0" y="0"/>
                </a:moveTo>
                <a:lnTo>
                  <a:pt x="7406109" y="0"/>
                </a:lnTo>
                <a:lnTo>
                  <a:pt x="7406109" y="5350914"/>
                </a:lnTo>
                <a:lnTo>
                  <a:pt x="0" y="53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19137">
            <a:off x="15959831" y="2125174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25971" y="2971099"/>
            <a:ext cx="12836058" cy="5075005"/>
            <a:chOff x="0" y="0"/>
            <a:chExt cx="3380690" cy="13366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0690" cy="1336627"/>
            </a:xfrm>
            <a:custGeom>
              <a:avLst/>
              <a:gdLst/>
              <a:ahLst/>
              <a:cxnLst/>
              <a:rect r="r" b="b" t="t" l="l"/>
              <a:pathLst>
                <a:path h="1336627" w="3380690">
                  <a:moveTo>
                    <a:pt x="30760" y="0"/>
                  </a:moveTo>
                  <a:lnTo>
                    <a:pt x="3349930" y="0"/>
                  </a:lnTo>
                  <a:cubicBezTo>
                    <a:pt x="3366919" y="0"/>
                    <a:pt x="3380690" y="13772"/>
                    <a:pt x="3380690" y="30760"/>
                  </a:cubicBezTo>
                  <a:lnTo>
                    <a:pt x="3380690" y="1305867"/>
                  </a:lnTo>
                  <a:cubicBezTo>
                    <a:pt x="3380690" y="1322855"/>
                    <a:pt x="3366919" y="1336627"/>
                    <a:pt x="3349930" y="1336627"/>
                  </a:cubicBezTo>
                  <a:lnTo>
                    <a:pt x="30760" y="1336627"/>
                  </a:lnTo>
                  <a:cubicBezTo>
                    <a:pt x="13772" y="1336627"/>
                    <a:pt x="0" y="1322855"/>
                    <a:pt x="0" y="1305867"/>
                  </a:cubicBezTo>
                  <a:lnTo>
                    <a:pt x="0" y="30760"/>
                  </a:lnTo>
                  <a:cubicBezTo>
                    <a:pt x="0" y="13772"/>
                    <a:pt x="13772" y="0"/>
                    <a:pt x="307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80690" cy="137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38998" y="4754222"/>
            <a:ext cx="987258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This chatbot is a strategic tool that increases efficiency, enhances employee experience, and frees HR teams to focus on higher-value work.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6414" y="3250187"/>
            <a:ext cx="10535172" cy="76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57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 chatbot that elevates HR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25418" y="6205832"/>
            <a:ext cx="862358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b="true" sz="2799" i="true">
                <a:solidFill>
                  <a:srgbClr val="1A5666"/>
                </a:solidFill>
                <a:latin typeface="Proxima Nova Bold Italics"/>
                <a:ea typeface="Proxima Nova Bold Italics"/>
                <a:cs typeface="Proxima Nova Bold Italics"/>
                <a:sym typeface="Proxima Nova Bold Italics"/>
              </a:rPr>
              <a:t>“Let’s take this prototype to the next level.”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6880" y="-1177457"/>
            <a:ext cx="11333728" cy="13434375"/>
          </a:xfrm>
          <a:custGeom>
            <a:avLst/>
            <a:gdLst/>
            <a:ahLst/>
            <a:cxnLst/>
            <a:rect r="r" b="b" t="t" l="l"/>
            <a:pathLst>
              <a:path h="13434375" w="11333728">
                <a:moveTo>
                  <a:pt x="0" y="0"/>
                </a:moveTo>
                <a:lnTo>
                  <a:pt x="11333727" y="0"/>
                </a:lnTo>
                <a:lnTo>
                  <a:pt x="11333727" y="13434375"/>
                </a:lnTo>
                <a:lnTo>
                  <a:pt x="0" y="1343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38776"/>
            <a:ext cx="6900593" cy="6201908"/>
          </a:xfrm>
          <a:custGeom>
            <a:avLst/>
            <a:gdLst/>
            <a:ahLst/>
            <a:cxnLst/>
            <a:rect r="r" b="b" t="t" l="l"/>
            <a:pathLst>
              <a:path h="6201908" w="6900593">
                <a:moveTo>
                  <a:pt x="0" y="0"/>
                </a:moveTo>
                <a:lnTo>
                  <a:pt x="6900593" y="0"/>
                </a:lnTo>
                <a:lnTo>
                  <a:pt x="6900593" y="6201908"/>
                </a:lnTo>
                <a:lnTo>
                  <a:pt x="0" y="620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738563"/>
            <a:ext cx="8294154" cy="5214000"/>
            <a:chOff x="0" y="0"/>
            <a:chExt cx="2184468" cy="1373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468" cy="1373235"/>
            </a:xfrm>
            <a:custGeom>
              <a:avLst/>
              <a:gdLst/>
              <a:ahLst/>
              <a:cxnLst/>
              <a:rect r="r" b="b" t="t" l="l"/>
              <a:pathLst>
                <a:path h="1373235" w="2184468">
                  <a:moveTo>
                    <a:pt x="47604" y="0"/>
                  </a:moveTo>
                  <a:lnTo>
                    <a:pt x="2136864" y="0"/>
                  </a:lnTo>
                  <a:cubicBezTo>
                    <a:pt x="2163155" y="0"/>
                    <a:pt x="2184468" y="21313"/>
                    <a:pt x="2184468" y="47604"/>
                  </a:cubicBezTo>
                  <a:lnTo>
                    <a:pt x="2184468" y="1325630"/>
                  </a:lnTo>
                  <a:cubicBezTo>
                    <a:pt x="2184468" y="1338256"/>
                    <a:pt x="2179453" y="1350364"/>
                    <a:pt x="2170525" y="1359292"/>
                  </a:cubicBezTo>
                  <a:cubicBezTo>
                    <a:pt x="2161598" y="1368219"/>
                    <a:pt x="2149490" y="1373235"/>
                    <a:pt x="2136864" y="1373235"/>
                  </a:cubicBezTo>
                  <a:lnTo>
                    <a:pt x="47604" y="1373235"/>
                  </a:lnTo>
                  <a:cubicBezTo>
                    <a:pt x="21313" y="1373235"/>
                    <a:pt x="0" y="1351921"/>
                    <a:pt x="0" y="1325630"/>
                  </a:cubicBezTo>
                  <a:lnTo>
                    <a:pt x="0" y="47604"/>
                  </a:lnTo>
                  <a:cubicBezTo>
                    <a:pt x="0" y="21313"/>
                    <a:pt x="21313" y="0"/>
                    <a:pt x="476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84468" cy="1411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37032" y="3866163"/>
            <a:ext cx="7188256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Key points: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Disconnected and manual processes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High volume of repetitive employee questions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Long response times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Lack of standardized, 24/7 accessible information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Impact: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Operational inefficiency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Onboarding delays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Excessive administrative workload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Poor employee experience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37032" y="3340545"/>
            <a:ext cx="7188256" cy="44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3213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What challenges was HR facing?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2880075">
            <a:off x="13976623" y="-2004905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5361" y="3780785"/>
            <a:ext cx="11885100" cy="9810610"/>
          </a:xfrm>
          <a:custGeom>
            <a:avLst/>
            <a:gdLst/>
            <a:ahLst/>
            <a:cxnLst/>
            <a:rect r="r" b="b" t="t" l="l"/>
            <a:pathLst>
              <a:path h="9810610" w="11885100">
                <a:moveTo>
                  <a:pt x="0" y="0"/>
                </a:moveTo>
                <a:lnTo>
                  <a:pt x="11885100" y="0"/>
                </a:lnTo>
                <a:lnTo>
                  <a:pt x="11885100" y="9810610"/>
                </a:lnTo>
                <a:lnTo>
                  <a:pt x="0" y="981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629" y="4610804"/>
            <a:ext cx="8003371" cy="5192187"/>
          </a:xfrm>
          <a:custGeom>
            <a:avLst/>
            <a:gdLst/>
            <a:ahLst/>
            <a:cxnLst/>
            <a:rect r="r" b="b" t="t" l="l"/>
            <a:pathLst>
              <a:path h="5192187" w="8003371">
                <a:moveTo>
                  <a:pt x="0" y="0"/>
                </a:moveTo>
                <a:lnTo>
                  <a:pt x="8003371" y="0"/>
                </a:lnTo>
                <a:lnTo>
                  <a:pt x="8003371" y="5192187"/>
                </a:lnTo>
                <a:lnTo>
                  <a:pt x="0" y="519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82677" y="40003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941408"/>
            <a:ext cx="8294154" cy="6744683"/>
            <a:chOff x="0" y="0"/>
            <a:chExt cx="2184468" cy="1776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4468" cy="1776377"/>
            </a:xfrm>
            <a:custGeom>
              <a:avLst/>
              <a:gdLst/>
              <a:ahLst/>
              <a:cxnLst/>
              <a:rect r="r" b="b" t="t" l="l"/>
              <a:pathLst>
                <a:path h="1776377" w="2184468">
                  <a:moveTo>
                    <a:pt x="47604" y="0"/>
                  </a:moveTo>
                  <a:lnTo>
                    <a:pt x="2136864" y="0"/>
                  </a:lnTo>
                  <a:cubicBezTo>
                    <a:pt x="2163155" y="0"/>
                    <a:pt x="2184468" y="21313"/>
                    <a:pt x="2184468" y="47604"/>
                  </a:cubicBezTo>
                  <a:lnTo>
                    <a:pt x="2184468" y="1728773"/>
                  </a:lnTo>
                  <a:cubicBezTo>
                    <a:pt x="2184468" y="1741399"/>
                    <a:pt x="2179453" y="1753507"/>
                    <a:pt x="2170525" y="1762434"/>
                  </a:cubicBezTo>
                  <a:cubicBezTo>
                    <a:pt x="2161598" y="1771362"/>
                    <a:pt x="2149490" y="1776377"/>
                    <a:pt x="2136864" y="1776377"/>
                  </a:cubicBezTo>
                  <a:lnTo>
                    <a:pt x="47604" y="1776377"/>
                  </a:lnTo>
                  <a:cubicBezTo>
                    <a:pt x="21313" y="1776377"/>
                    <a:pt x="0" y="1755064"/>
                    <a:pt x="0" y="1728773"/>
                  </a:cubicBezTo>
                  <a:lnTo>
                    <a:pt x="0" y="47604"/>
                  </a:lnTo>
                  <a:cubicBezTo>
                    <a:pt x="0" y="21313"/>
                    <a:pt x="21313" y="0"/>
                    <a:pt x="476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4468" cy="181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57098" y="3733160"/>
            <a:ext cx="7886902" cy="519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5"/>
              </a:lnSpc>
            </a:pPr>
            <a:r>
              <a:rPr lang="en-US" sz="2261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General objective:</a:t>
            </a:r>
          </a:p>
          <a:p>
            <a:pPr algn="just">
              <a:lnSpc>
                <a:spcPts val="3165"/>
              </a:lnSpc>
            </a:pPr>
            <a:r>
              <a:rPr lang="en-US" sz="226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Build an intelligent multimodal HR conversational chat integrated into Microsoft Teams as a corporate user, supporting voice, text, image, and interactive experiences, enabling employees to access onboarding, benefits, policies, and competency guidance through natural, contextual, and enterprise-wide channels.</a:t>
            </a:r>
          </a:p>
          <a:p>
            <a:pPr algn="just">
              <a:lnSpc>
                <a:spcPts val="3165"/>
              </a:lnSpc>
            </a:pPr>
            <a:r>
              <a:rPr lang="en-US" sz="2261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Specific objectives:</a:t>
            </a:r>
          </a:p>
          <a:p>
            <a:pPr algn="just" marL="488220" indent="-244110" lvl="1">
              <a:lnSpc>
                <a:spcPts val="3165"/>
              </a:lnSpc>
              <a:buFont typeface="Arial"/>
              <a:buChar char="•"/>
            </a:pPr>
            <a:r>
              <a:rPr lang="en-US" sz="226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instant, accurate answers to FAQs</a:t>
            </a:r>
          </a:p>
          <a:p>
            <a:pPr algn="just" marL="488220" indent="-244110" lvl="1">
              <a:lnSpc>
                <a:spcPts val="3165"/>
              </a:lnSpc>
              <a:buFont typeface="Arial"/>
              <a:buChar char="•"/>
            </a:pPr>
            <a:r>
              <a:rPr lang="en-US" sz="226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accessibility to official HR policies</a:t>
            </a:r>
          </a:p>
          <a:p>
            <a:pPr algn="just" marL="488220" indent="-244110" lvl="1">
              <a:lnSpc>
                <a:spcPts val="3165"/>
              </a:lnSpc>
              <a:buFont typeface="Arial"/>
              <a:buChar char="•"/>
            </a:pPr>
            <a:r>
              <a:rPr lang="en-US" sz="226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response time</a:t>
            </a:r>
          </a:p>
          <a:p>
            <a:pPr algn="just" marL="488220" indent="-244110" lvl="1">
              <a:lnSpc>
                <a:spcPts val="3165"/>
              </a:lnSpc>
              <a:buFont typeface="Arial"/>
              <a:buChar char="•"/>
            </a:pPr>
            <a:r>
              <a:rPr lang="en-US" sz="2261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Facilitate onboarding, PTO management, and admin tasks</a:t>
            </a:r>
          </a:p>
          <a:p>
            <a:pPr algn="just">
              <a:lnSpc>
                <a:spcPts val="316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98" y="2159207"/>
            <a:ext cx="7837357" cy="100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7"/>
              </a:lnSpc>
              <a:spcBef>
                <a:spcPct val="0"/>
              </a:spcBef>
            </a:pPr>
            <a:r>
              <a:rPr lang="en-US" sz="3793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 multi modal chatbot to transform the HR experience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9522" y="-317781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86413" y="1028700"/>
            <a:ext cx="14181290" cy="10545723"/>
          </a:xfrm>
          <a:custGeom>
            <a:avLst/>
            <a:gdLst/>
            <a:ahLst/>
            <a:cxnLst/>
            <a:rect r="r" b="b" t="t" l="l"/>
            <a:pathLst>
              <a:path h="10545723" w="14181290">
                <a:moveTo>
                  <a:pt x="14181289" y="0"/>
                </a:moveTo>
                <a:lnTo>
                  <a:pt x="0" y="0"/>
                </a:lnTo>
                <a:lnTo>
                  <a:pt x="0" y="10545723"/>
                </a:lnTo>
                <a:lnTo>
                  <a:pt x="14181289" y="10545723"/>
                </a:lnTo>
                <a:lnTo>
                  <a:pt x="141812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38232">
            <a:off x="16953572" y="3933609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42403" y="1724992"/>
            <a:ext cx="14003194" cy="6708318"/>
            <a:chOff x="0" y="0"/>
            <a:chExt cx="3688084" cy="1766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084" cy="1766800"/>
            </a:xfrm>
            <a:custGeom>
              <a:avLst/>
              <a:gdLst/>
              <a:ahLst/>
              <a:cxnLst/>
              <a:rect r="r" b="b" t="t" l="l"/>
              <a:pathLst>
                <a:path h="1766800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38604"/>
                  </a:lnTo>
                  <a:cubicBezTo>
                    <a:pt x="3688084" y="1746082"/>
                    <a:pt x="3685113" y="1753254"/>
                    <a:pt x="3679826" y="1758541"/>
                  </a:cubicBezTo>
                  <a:cubicBezTo>
                    <a:pt x="3674538" y="1763829"/>
                    <a:pt x="3667366" y="1766800"/>
                    <a:pt x="3659888" y="1766800"/>
                  </a:cubicBezTo>
                  <a:lnTo>
                    <a:pt x="28196" y="1766800"/>
                  </a:lnTo>
                  <a:cubicBezTo>
                    <a:pt x="20718" y="1766800"/>
                    <a:pt x="13546" y="1763829"/>
                    <a:pt x="8258" y="1758541"/>
                  </a:cubicBezTo>
                  <a:cubicBezTo>
                    <a:pt x="2971" y="1753254"/>
                    <a:pt x="0" y="1746082"/>
                    <a:pt x="0" y="1738604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084" cy="180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36385" y="3518698"/>
            <a:ext cx="4905674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Hiring &amp; Onboarding: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Onboarding steps, checklists, required documents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Compensation &amp; Benefits: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Benefits, eligibility, payments, bonuses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HR Competency Model: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 competencies by role / level workflows, limits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76414" y="1990693"/>
            <a:ext cx="11131291" cy="90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69"/>
              </a:lnSpc>
              <a:spcBef>
                <a:spcPct val="0"/>
              </a:spcBef>
            </a:pPr>
            <a:r>
              <a:rPr lang="en-US" sz="5264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What</a:t>
            </a:r>
            <a:r>
              <a:rPr lang="en-US" sz="5264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does the chatbot cover?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1948" y="3950282"/>
            <a:ext cx="5114801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Employee Handbook: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Mission, vision, code of conduct, culture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Work Policy: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Rules, schedules, approved tools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PTO &amp; Vacation Policy:</a:t>
            </a:r>
          </a:p>
          <a:p>
            <a:pPr algn="just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Days off, holidays, approval</a:t>
            </a:r>
          </a:p>
          <a:p>
            <a:pPr algn="just">
              <a:lnSpc>
                <a:spcPts val="294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995101">
            <a:off x="385627" y="2730735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05570" y="3212974"/>
            <a:ext cx="7403096" cy="40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0"/>
              </a:lnSpc>
            </a:pPr>
            <a:r>
              <a:rPr lang="en-US" sz="2364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Functional Blocks: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403" y="1625696"/>
            <a:ext cx="14003194" cy="6867653"/>
            <a:chOff x="0" y="0"/>
            <a:chExt cx="3688084" cy="18087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88084" cy="1808765"/>
            </a:xfrm>
            <a:custGeom>
              <a:avLst/>
              <a:gdLst/>
              <a:ahLst/>
              <a:cxnLst/>
              <a:rect r="r" b="b" t="t" l="l"/>
              <a:pathLst>
                <a:path h="1808765" w="3688084">
                  <a:moveTo>
                    <a:pt x="28196" y="0"/>
                  </a:moveTo>
                  <a:lnTo>
                    <a:pt x="3659888" y="0"/>
                  </a:lnTo>
                  <a:cubicBezTo>
                    <a:pt x="3667366" y="0"/>
                    <a:pt x="3674538" y="2971"/>
                    <a:pt x="3679826" y="8258"/>
                  </a:cubicBezTo>
                  <a:cubicBezTo>
                    <a:pt x="3685113" y="13546"/>
                    <a:pt x="3688084" y="20718"/>
                    <a:pt x="3688084" y="28196"/>
                  </a:cubicBezTo>
                  <a:lnTo>
                    <a:pt x="3688084" y="1780568"/>
                  </a:lnTo>
                  <a:cubicBezTo>
                    <a:pt x="3688084" y="1788046"/>
                    <a:pt x="3685113" y="1795218"/>
                    <a:pt x="3679826" y="1800506"/>
                  </a:cubicBezTo>
                  <a:cubicBezTo>
                    <a:pt x="3674538" y="1805794"/>
                    <a:pt x="3667366" y="1808765"/>
                    <a:pt x="3659888" y="1808765"/>
                  </a:cubicBezTo>
                  <a:lnTo>
                    <a:pt x="28196" y="1808765"/>
                  </a:lnTo>
                  <a:cubicBezTo>
                    <a:pt x="20718" y="1808765"/>
                    <a:pt x="13546" y="1805794"/>
                    <a:pt x="8258" y="1800506"/>
                  </a:cubicBezTo>
                  <a:cubicBezTo>
                    <a:pt x="2971" y="1795218"/>
                    <a:pt x="0" y="1788046"/>
                    <a:pt x="0" y="1780568"/>
                  </a:cubicBezTo>
                  <a:lnTo>
                    <a:pt x="0" y="28196"/>
                  </a:lnTo>
                  <a:cubicBezTo>
                    <a:pt x="0" y="20718"/>
                    <a:pt x="2971" y="13546"/>
                    <a:pt x="8258" y="8258"/>
                  </a:cubicBezTo>
                  <a:cubicBezTo>
                    <a:pt x="13546" y="2971"/>
                    <a:pt x="20718" y="0"/>
                    <a:pt x="281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88084" cy="184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23240" y="3217387"/>
            <a:ext cx="921000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New hires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employees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Leaders &amp; managers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HR team (reduced admin workload)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97978" y="1922046"/>
            <a:ext cx="12591465" cy="95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19"/>
              </a:lnSpc>
              <a:spcBef>
                <a:spcPct val="0"/>
              </a:spcBef>
            </a:pPr>
            <a:r>
              <a:rPr lang="en-US" sz="5585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Who benefits from this solution?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02491" y="5105400"/>
            <a:ext cx="9210005" cy="223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Value added: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Unified information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Instant access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Consistent answers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✔️ Employee self-service</a:t>
            </a:r>
          </a:p>
          <a:p>
            <a:pPr algn="just">
              <a:lnSpc>
                <a:spcPts val="294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02654" y="2390528"/>
            <a:ext cx="8556646" cy="6146965"/>
            <a:chOff x="0" y="0"/>
            <a:chExt cx="2253602" cy="16189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3602" cy="1618954"/>
            </a:xfrm>
            <a:custGeom>
              <a:avLst/>
              <a:gdLst/>
              <a:ahLst/>
              <a:cxnLst/>
              <a:rect r="r" b="b" t="t" l="l"/>
              <a:pathLst>
                <a:path h="1618954" w="2253602">
                  <a:moveTo>
                    <a:pt x="46144" y="0"/>
                  </a:moveTo>
                  <a:lnTo>
                    <a:pt x="2207458" y="0"/>
                  </a:lnTo>
                  <a:cubicBezTo>
                    <a:pt x="2232943" y="0"/>
                    <a:pt x="2253602" y="20659"/>
                    <a:pt x="2253602" y="46144"/>
                  </a:cubicBezTo>
                  <a:lnTo>
                    <a:pt x="2253602" y="1572810"/>
                  </a:lnTo>
                  <a:cubicBezTo>
                    <a:pt x="2253602" y="1598294"/>
                    <a:pt x="2232943" y="1618954"/>
                    <a:pt x="2207458" y="1618954"/>
                  </a:cubicBezTo>
                  <a:lnTo>
                    <a:pt x="46144" y="1618954"/>
                  </a:lnTo>
                  <a:cubicBezTo>
                    <a:pt x="20659" y="1618954"/>
                    <a:pt x="0" y="1598294"/>
                    <a:pt x="0" y="1572810"/>
                  </a:cubicBezTo>
                  <a:lnTo>
                    <a:pt x="0" y="46144"/>
                  </a:lnTo>
                  <a:cubicBezTo>
                    <a:pt x="0" y="20659"/>
                    <a:pt x="20659" y="0"/>
                    <a:pt x="461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53602" cy="165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824386" y="2721297"/>
            <a:ext cx="6313183" cy="65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2"/>
              </a:lnSpc>
            </a:pPr>
            <a:r>
              <a:rPr lang="en-US" sz="4895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How does it work?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35112" y="2782084"/>
            <a:ext cx="5294307" cy="6556417"/>
          </a:xfrm>
          <a:custGeom>
            <a:avLst/>
            <a:gdLst/>
            <a:ahLst/>
            <a:cxnLst/>
            <a:rect r="r" b="b" t="t" l="l"/>
            <a:pathLst>
              <a:path h="6556417" w="5294307">
                <a:moveTo>
                  <a:pt x="0" y="0"/>
                </a:moveTo>
                <a:lnTo>
                  <a:pt x="5294307" y="0"/>
                </a:lnTo>
                <a:lnTo>
                  <a:pt x="5294307" y="6556417"/>
                </a:lnTo>
                <a:lnTo>
                  <a:pt x="0" y="655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02654" y="3771621"/>
            <a:ext cx="8556646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AI conversational engine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HR knowledge base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with document repositories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flows for each policy area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Access controls by user type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+</a:t>
            </a: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 Multimodal Employee Interaction (voice, text, and visual experiences)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+ Intelligent Document &amp; Image Processing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+ Enhanced HR Navigation with Voice and Visual Assistive Capabilities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05044" y="-4035357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2189" y="4675409"/>
            <a:ext cx="14876002" cy="12333558"/>
          </a:xfrm>
          <a:custGeom>
            <a:avLst/>
            <a:gdLst/>
            <a:ahLst/>
            <a:cxnLst/>
            <a:rect r="r" b="b" t="t" l="l"/>
            <a:pathLst>
              <a:path h="12333558" w="14876002">
                <a:moveTo>
                  <a:pt x="0" y="0"/>
                </a:moveTo>
                <a:lnTo>
                  <a:pt x="14876002" y="0"/>
                </a:lnTo>
                <a:lnTo>
                  <a:pt x="14876002" y="12333558"/>
                </a:lnTo>
                <a:lnTo>
                  <a:pt x="0" y="12333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551107"/>
            <a:ext cx="9435079" cy="5676010"/>
            <a:chOff x="0" y="0"/>
            <a:chExt cx="2484959" cy="14949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4959" cy="1494916"/>
            </a:xfrm>
            <a:custGeom>
              <a:avLst/>
              <a:gdLst/>
              <a:ahLst/>
              <a:cxnLst/>
              <a:rect r="r" b="b" t="t" l="l"/>
              <a:pathLst>
                <a:path h="1494916" w="2484959">
                  <a:moveTo>
                    <a:pt x="41848" y="0"/>
                  </a:moveTo>
                  <a:lnTo>
                    <a:pt x="2443111" y="0"/>
                  </a:lnTo>
                  <a:cubicBezTo>
                    <a:pt x="2454210" y="0"/>
                    <a:pt x="2464854" y="4409"/>
                    <a:pt x="2472702" y="12257"/>
                  </a:cubicBezTo>
                  <a:cubicBezTo>
                    <a:pt x="2480550" y="20105"/>
                    <a:pt x="2484959" y="30749"/>
                    <a:pt x="2484959" y="41848"/>
                  </a:cubicBezTo>
                  <a:lnTo>
                    <a:pt x="2484959" y="1453068"/>
                  </a:lnTo>
                  <a:cubicBezTo>
                    <a:pt x="2484959" y="1464167"/>
                    <a:pt x="2480550" y="1474811"/>
                    <a:pt x="2472702" y="1482659"/>
                  </a:cubicBezTo>
                  <a:cubicBezTo>
                    <a:pt x="2464854" y="1490507"/>
                    <a:pt x="2454210" y="1494916"/>
                    <a:pt x="2443111" y="1494916"/>
                  </a:cubicBezTo>
                  <a:lnTo>
                    <a:pt x="41848" y="1494916"/>
                  </a:lnTo>
                  <a:cubicBezTo>
                    <a:pt x="18736" y="1494916"/>
                    <a:pt x="0" y="1476180"/>
                    <a:pt x="0" y="1453068"/>
                  </a:cubicBezTo>
                  <a:lnTo>
                    <a:pt x="0" y="41848"/>
                  </a:lnTo>
                  <a:cubicBezTo>
                    <a:pt x="0" y="30749"/>
                    <a:pt x="4409" y="20105"/>
                    <a:pt x="12257" y="12257"/>
                  </a:cubicBezTo>
                  <a:cubicBezTo>
                    <a:pt x="20105" y="4409"/>
                    <a:pt x="30749" y="0"/>
                    <a:pt x="418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84959" cy="1533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63779" y="3551107"/>
            <a:ext cx="6795521" cy="5003202"/>
          </a:xfrm>
          <a:custGeom>
            <a:avLst/>
            <a:gdLst/>
            <a:ahLst/>
            <a:cxnLst/>
            <a:rect r="r" b="b" t="t" l="l"/>
            <a:pathLst>
              <a:path h="5003202" w="6795521">
                <a:moveTo>
                  <a:pt x="0" y="0"/>
                </a:moveTo>
                <a:lnTo>
                  <a:pt x="6795521" y="0"/>
                </a:lnTo>
                <a:lnTo>
                  <a:pt x="6795521" y="5003202"/>
                </a:lnTo>
                <a:lnTo>
                  <a:pt x="0" y="5003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9972" y="1380519"/>
            <a:ext cx="13446972" cy="80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74"/>
              </a:lnSpc>
              <a:spcBef>
                <a:spcPct val="0"/>
              </a:spcBef>
            </a:pPr>
            <a:r>
              <a:rPr lang="en-US" sz="4767" strike="noStrike" u="none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Impact achieved during the hackathon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263" y="3997913"/>
            <a:ext cx="8357953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85%+ accuracy in internal testing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Integration of 6 core HR policy areas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Verified and complete knowledge base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Smooth, intuitive conversation flows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Functional prototype ready to 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7263" y="6439799"/>
            <a:ext cx="8357953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1A5666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Immediate benefits: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~40% estimated reduction in repetitive inquiries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onboarding experience through automated guidance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24/7 access to critical HR information</a:t>
            </a:r>
          </a:p>
          <a:p>
            <a:pPr algn="just">
              <a:lnSpc>
                <a:spcPts val="294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5832008" y="-162959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3" y="0"/>
                </a:lnTo>
                <a:lnTo>
                  <a:pt x="8144903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3048280"/>
            <a:ext cx="7636766" cy="5075005"/>
            <a:chOff x="0" y="0"/>
            <a:chExt cx="2011329" cy="1336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1329" cy="1336627"/>
            </a:xfrm>
            <a:custGeom>
              <a:avLst/>
              <a:gdLst/>
              <a:ahLst/>
              <a:cxnLst/>
              <a:rect r="r" b="b" t="t" l="l"/>
              <a:pathLst>
                <a:path h="1336627" w="2011329">
                  <a:moveTo>
                    <a:pt x="51702" y="0"/>
                  </a:moveTo>
                  <a:lnTo>
                    <a:pt x="1959627" y="0"/>
                  </a:lnTo>
                  <a:cubicBezTo>
                    <a:pt x="1973339" y="0"/>
                    <a:pt x="1986490" y="5447"/>
                    <a:pt x="1996186" y="15143"/>
                  </a:cubicBezTo>
                  <a:cubicBezTo>
                    <a:pt x="2005882" y="24839"/>
                    <a:pt x="2011329" y="37990"/>
                    <a:pt x="2011329" y="51702"/>
                  </a:cubicBezTo>
                  <a:lnTo>
                    <a:pt x="2011329" y="1284925"/>
                  </a:lnTo>
                  <a:cubicBezTo>
                    <a:pt x="2011329" y="1298637"/>
                    <a:pt x="2005882" y="1311788"/>
                    <a:pt x="1996186" y="1321484"/>
                  </a:cubicBezTo>
                  <a:cubicBezTo>
                    <a:pt x="1986490" y="1331180"/>
                    <a:pt x="1973339" y="1336627"/>
                    <a:pt x="1959627" y="1336627"/>
                  </a:cubicBezTo>
                  <a:lnTo>
                    <a:pt x="51702" y="1336627"/>
                  </a:lnTo>
                  <a:cubicBezTo>
                    <a:pt x="37990" y="1336627"/>
                    <a:pt x="24839" y="1331180"/>
                    <a:pt x="15143" y="1321484"/>
                  </a:cubicBezTo>
                  <a:cubicBezTo>
                    <a:pt x="5447" y="1311788"/>
                    <a:pt x="0" y="1298637"/>
                    <a:pt x="0" y="1284925"/>
                  </a:cubicBezTo>
                  <a:lnTo>
                    <a:pt x="0" y="51702"/>
                  </a:lnTo>
                  <a:cubicBezTo>
                    <a:pt x="0" y="37990"/>
                    <a:pt x="5447" y="24839"/>
                    <a:pt x="15143" y="15143"/>
                  </a:cubicBezTo>
                  <a:cubicBezTo>
                    <a:pt x="24839" y="5447"/>
                    <a:pt x="37990" y="0"/>
                    <a:pt x="517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1329" cy="1374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861520">
            <a:off x="-6853998" y="-272475"/>
            <a:ext cx="12954941" cy="9845755"/>
          </a:xfrm>
          <a:custGeom>
            <a:avLst/>
            <a:gdLst/>
            <a:ahLst/>
            <a:cxnLst/>
            <a:rect r="r" b="b" t="t" l="l"/>
            <a:pathLst>
              <a:path h="9845755" w="12954941">
                <a:moveTo>
                  <a:pt x="0" y="0"/>
                </a:moveTo>
                <a:lnTo>
                  <a:pt x="12954941" y="0"/>
                </a:lnTo>
                <a:lnTo>
                  <a:pt x="12954941" y="9845755"/>
                </a:lnTo>
                <a:lnTo>
                  <a:pt x="0" y="984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57042"/>
            <a:ext cx="6096929" cy="7001258"/>
          </a:xfrm>
          <a:custGeom>
            <a:avLst/>
            <a:gdLst/>
            <a:ahLst/>
            <a:cxnLst/>
            <a:rect r="r" b="b" t="t" l="l"/>
            <a:pathLst>
              <a:path h="7001258" w="6096929">
                <a:moveTo>
                  <a:pt x="0" y="0"/>
                </a:moveTo>
                <a:lnTo>
                  <a:pt x="6096929" y="0"/>
                </a:lnTo>
                <a:lnTo>
                  <a:pt x="6096929" y="7001258"/>
                </a:lnTo>
                <a:lnTo>
                  <a:pt x="0" y="7001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03749" y="4612303"/>
            <a:ext cx="6488832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Dependent on quality/updates of official documents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Requires continuous content maintenance (because policies change inside companies)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integrations needed (e.g. model uploads)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linguistic tuning and training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03749" y="3554204"/>
            <a:ext cx="6977017" cy="7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4570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Identified Limitations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516889" y="6860644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0377" y="4160363"/>
            <a:ext cx="5887008" cy="2960020"/>
            <a:chOff x="0" y="0"/>
            <a:chExt cx="1550488" cy="7795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0488" cy="779594"/>
            </a:xfrm>
            <a:custGeom>
              <a:avLst/>
              <a:gdLst/>
              <a:ahLst/>
              <a:cxnLst/>
              <a:rect r="r" b="b" t="t" l="l"/>
              <a:pathLst>
                <a:path h="779594" w="1550488">
                  <a:moveTo>
                    <a:pt x="67069" y="0"/>
                  </a:moveTo>
                  <a:lnTo>
                    <a:pt x="1483418" y="0"/>
                  </a:lnTo>
                  <a:cubicBezTo>
                    <a:pt x="1520460" y="0"/>
                    <a:pt x="1550488" y="30028"/>
                    <a:pt x="1550488" y="67069"/>
                  </a:cubicBezTo>
                  <a:lnTo>
                    <a:pt x="1550488" y="712524"/>
                  </a:lnTo>
                  <a:cubicBezTo>
                    <a:pt x="1550488" y="749566"/>
                    <a:pt x="1520460" y="779594"/>
                    <a:pt x="1483418" y="779594"/>
                  </a:cubicBezTo>
                  <a:lnTo>
                    <a:pt x="67069" y="779594"/>
                  </a:lnTo>
                  <a:cubicBezTo>
                    <a:pt x="30028" y="779594"/>
                    <a:pt x="0" y="749566"/>
                    <a:pt x="0" y="712524"/>
                  </a:cubicBezTo>
                  <a:lnTo>
                    <a:pt x="0" y="67069"/>
                  </a:lnTo>
                  <a:cubicBezTo>
                    <a:pt x="0" y="30028"/>
                    <a:pt x="30028" y="0"/>
                    <a:pt x="67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0488" cy="81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96411" y="4346100"/>
            <a:ext cx="4198755" cy="2960020"/>
            <a:chOff x="0" y="0"/>
            <a:chExt cx="1105845" cy="7795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5845" cy="779594"/>
            </a:xfrm>
            <a:custGeom>
              <a:avLst/>
              <a:gdLst/>
              <a:ahLst/>
              <a:cxnLst/>
              <a:rect r="r" b="b" t="t" l="l"/>
              <a:pathLst>
                <a:path h="779594" w="1105845">
                  <a:moveTo>
                    <a:pt x="94037" y="0"/>
                  </a:moveTo>
                  <a:lnTo>
                    <a:pt x="1011808" y="0"/>
                  </a:lnTo>
                  <a:cubicBezTo>
                    <a:pt x="1063743" y="0"/>
                    <a:pt x="1105845" y="42102"/>
                    <a:pt x="1105845" y="94037"/>
                  </a:cubicBezTo>
                  <a:lnTo>
                    <a:pt x="1105845" y="685557"/>
                  </a:lnTo>
                  <a:cubicBezTo>
                    <a:pt x="1105845" y="710497"/>
                    <a:pt x="1095938" y="734416"/>
                    <a:pt x="1078302" y="752051"/>
                  </a:cubicBezTo>
                  <a:cubicBezTo>
                    <a:pt x="1060667" y="769686"/>
                    <a:pt x="1036748" y="779594"/>
                    <a:pt x="1011808" y="779594"/>
                  </a:cubicBezTo>
                  <a:lnTo>
                    <a:pt x="94037" y="779594"/>
                  </a:lnTo>
                  <a:cubicBezTo>
                    <a:pt x="69097" y="779594"/>
                    <a:pt x="45178" y="769686"/>
                    <a:pt x="27543" y="752051"/>
                  </a:cubicBezTo>
                  <a:cubicBezTo>
                    <a:pt x="9907" y="734416"/>
                    <a:pt x="0" y="710497"/>
                    <a:pt x="0" y="685557"/>
                  </a:cubicBezTo>
                  <a:lnTo>
                    <a:pt x="0" y="94037"/>
                  </a:lnTo>
                  <a:cubicBezTo>
                    <a:pt x="0" y="69097"/>
                    <a:pt x="9907" y="45178"/>
                    <a:pt x="27543" y="27543"/>
                  </a:cubicBezTo>
                  <a:cubicBezTo>
                    <a:pt x="45178" y="9907"/>
                    <a:pt x="69097" y="0"/>
                    <a:pt x="940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05845" cy="81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86651" y="4346100"/>
            <a:ext cx="5594378" cy="2960020"/>
            <a:chOff x="0" y="0"/>
            <a:chExt cx="1473416" cy="7795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3416" cy="779594"/>
            </a:xfrm>
            <a:custGeom>
              <a:avLst/>
              <a:gdLst/>
              <a:ahLst/>
              <a:cxnLst/>
              <a:rect r="r" b="b" t="t" l="l"/>
              <a:pathLst>
                <a:path h="779594" w="1473416">
                  <a:moveTo>
                    <a:pt x="70578" y="0"/>
                  </a:moveTo>
                  <a:lnTo>
                    <a:pt x="1402839" y="0"/>
                  </a:lnTo>
                  <a:cubicBezTo>
                    <a:pt x="1441818" y="0"/>
                    <a:pt x="1473416" y="31599"/>
                    <a:pt x="1473416" y="70578"/>
                  </a:cubicBezTo>
                  <a:lnTo>
                    <a:pt x="1473416" y="709016"/>
                  </a:lnTo>
                  <a:cubicBezTo>
                    <a:pt x="1473416" y="747995"/>
                    <a:pt x="1441818" y="779594"/>
                    <a:pt x="1402839" y="779594"/>
                  </a:cubicBezTo>
                  <a:lnTo>
                    <a:pt x="70578" y="779594"/>
                  </a:lnTo>
                  <a:cubicBezTo>
                    <a:pt x="31599" y="779594"/>
                    <a:pt x="0" y="747995"/>
                    <a:pt x="0" y="709016"/>
                  </a:cubicBezTo>
                  <a:lnTo>
                    <a:pt x="0" y="70578"/>
                  </a:lnTo>
                  <a:cubicBezTo>
                    <a:pt x="0" y="31599"/>
                    <a:pt x="31599" y="0"/>
                    <a:pt x="705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73416" cy="81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47950" y="1677412"/>
            <a:ext cx="9792099" cy="127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4"/>
              </a:lnSpc>
            </a:pPr>
            <a:r>
              <a:rPr lang="en-US" sz="7546">
                <a:solidFill>
                  <a:srgbClr val="1A5666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Strategic Roadmap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016" y="4700255"/>
            <a:ext cx="4021547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Short Term (1-2 weeks)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the core HR chatbot with including voice processing.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210315" y="4349560"/>
            <a:ext cx="5370713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Mid Term (2-4 weeks)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Expand functional coverage and enable workflows (approvals, requests, competency insights).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the core HR chatbot including video experience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57303" y="4308000"/>
            <a:ext cx="5244901" cy="258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2"/>
              </a:lnSpc>
            </a:pPr>
            <a:r>
              <a:rPr lang="en-US" sz="2137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Long Term (2-4 months)</a:t>
            </a:r>
          </a:p>
          <a:p>
            <a:pPr algn="just" marL="461548" indent="-230774" lvl="1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 Human Resource Information systems and implement interactive visualizations for key HR processes.</a:t>
            </a:r>
          </a:p>
          <a:p>
            <a:pPr algn="just" marL="461548" indent="-230774" lvl="1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1A5666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predictive and personalized HR recommendations across talent, learning, and policies.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DAG6CF4MvXo</dc:identifier>
  <dcterms:modified xsi:type="dcterms:W3CDTF">2011-08-01T06:04:30Z</dcterms:modified>
  <cp:revision>1</cp:revision>
  <dc:title>AUTORESOLVE MULTI MODAL SERVICE DESK - Team 7.2</dc:title>
</cp:coreProperties>
</file>